
<file path=[Content_Types].xml><?xml version="1.0" encoding="utf-8"?>
<Types xmlns="http://schemas.openxmlformats.org/package/2006/content-types">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5"/>
  </p:handoutMasterIdLst>
  <p:sldIdLst>
    <p:sldId id="257" r:id="rId3"/>
  </p:sldIdLst>
  <p:sldSz cx="6858000" cy="12192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0F0"/>
    <a:srgbClr val="DCDCDC"/>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p:scale>
          <a:sx n="125" d="100"/>
          <a:sy n="125" d="100"/>
        </p:scale>
        <p:origin x="780" y="-5220"/>
      </p:cViewPr>
      <p:guideLst>
        <p:guide orient="horz" pos="3840"/>
        <p:guide pos="2159"/>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61120" y="1143000"/>
            <a:ext cx="173576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376809" y="4602055"/>
            <a:ext cx="6104383" cy="1598751"/>
          </a:xfrm>
        </p:spPr>
        <p:txBody>
          <a:bodyPr lIns="101600" tIns="38100" rIns="25400" bIns="38100" anchor="t" anchorCtr="0">
            <a:noAutofit/>
          </a:bodyPr>
          <a:lstStyle>
            <a:lvl1pPr algn="ctr">
              <a:defRPr sz="405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376809" y="6340758"/>
            <a:ext cx="6104383" cy="1690883"/>
          </a:xfrm>
        </p:spPr>
        <p:txBody>
          <a:bodyPr lIns="101600" tIns="38100" rIns="76200" bIns="38100">
            <a:noAutofit/>
          </a:bodyPr>
          <a:lstStyle>
            <a:lvl1pPr marL="0" indent="0" algn="ctr" eaLnBrk="1" fontAlgn="auto" latinLnBrk="0" hangingPunct="1">
              <a:lnSpc>
                <a:spcPct val="100000"/>
              </a:lnSpc>
              <a:buNone/>
              <a:defRPr sz="1800" u="none" strike="noStrike" kern="1200" cap="none" spc="200" normalizeH="0" baseline="0">
                <a:solidFill>
                  <a:schemeClr val="tx1"/>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376836" y="1693593"/>
            <a:ext cx="6104383" cy="8961298"/>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376809" y="4602055"/>
            <a:ext cx="6104383" cy="1598751"/>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405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76809" y="768111"/>
            <a:ext cx="6104383" cy="1152167"/>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1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376809" y="2304334"/>
            <a:ext cx="6104383" cy="8963707"/>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76836" y="6772056"/>
            <a:ext cx="6104383" cy="1110996"/>
          </a:xfrm>
        </p:spPr>
        <p:txBody>
          <a:bodyPr lIns="101600" tIns="38100" rIns="63500" bIns="38100" anchor="t" anchorCtr="0">
            <a:noAutofit/>
          </a:bodyPr>
          <a:lstStyle>
            <a:lvl1pPr>
              <a:defRPr sz="27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376833" y="8021917"/>
            <a:ext cx="6104383" cy="1916695"/>
          </a:xfrm>
        </p:spPr>
        <p:txBody>
          <a:bodyPr lIns="101600" tIns="38100" rIns="76200" bIns="38100">
            <a:noAutofit/>
          </a:bodyPr>
          <a:lstStyle>
            <a:lvl1pPr marL="0" indent="0" eaLnBrk="1" fontAlgn="auto" latinLnBrk="0" hangingPunct="1">
              <a:buNone/>
              <a:defRPr kumimoji="0" lang="zh-CN" altLang="en-US" sz="1200" b="0" i="0" u="none" strike="noStrike" kern="1200" cap="none" spc="150" normalizeH="0" baseline="0" noProof="1">
                <a:solidFill>
                  <a:schemeClr val="tx1"/>
                </a:solidFill>
                <a:uFillTx/>
                <a:latin typeface="+mn-lt"/>
                <a:ea typeface="+mn-ea"/>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76809" y="768111"/>
            <a:ext cx="6104383" cy="1152167"/>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1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376836" y="2304334"/>
            <a:ext cx="2971824" cy="8961298"/>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3509368" y="2304334"/>
            <a:ext cx="2971824" cy="8961298"/>
          </a:xfrm>
        </p:spPr>
        <p:txBody>
          <a:bodyPr>
            <a:noAutofit/>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376809" y="768111"/>
            <a:ext cx="6104383" cy="1152167"/>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1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376836" y="2304334"/>
            <a:ext cx="2971824" cy="677437"/>
          </a:xfrm>
        </p:spPr>
        <p:txBody>
          <a:bodyPr lIns="101600" tIns="38100" rIns="76200" bIns="38100" anchor="t" anchorCtr="0">
            <a:no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solidFill>
                <a:uFillTx/>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376833" y="3180982"/>
            <a:ext cx="2971800" cy="8094033"/>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3507609" y="2304334"/>
            <a:ext cx="2971824" cy="677437"/>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90204" pitchFamily="34" charset="0"/>
              <a:buNone/>
              <a:defRPr kumimoji="0" lang="zh-CN" altLang="en-US" sz="1500" b="1" i="0" u="none" strike="noStrike" kern="1200" cap="none" spc="200" normalizeH="0" baseline="0" noProof="1" dirty="0">
                <a:solidFill>
                  <a:schemeClr val="tx1"/>
                </a:solidFill>
                <a:uFillTx/>
                <a:latin typeface="+mn-lt"/>
                <a:ea typeface="+mn-ea"/>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3507609" y="3180982"/>
            <a:ext cx="2971824" cy="8094033"/>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1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376836" y="2304334"/>
            <a:ext cx="2971824" cy="8961298"/>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90204" pitchFamily="34" charset="0"/>
              <a:buNone/>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3509395" y="2304334"/>
            <a:ext cx="2971824" cy="8961298"/>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5946263" y="1693593"/>
            <a:ext cx="534929" cy="958166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376833" y="1693579"/>
            <a:ext cx="5528307" cy="958166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376809" y="768111"/>
            <a:ext cx="6104383" cy="1152167"/>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376809" y="2304334"/>
            <a:ext cx="6104383" cy="8961298"/>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494855" y="11290227"/>
            <a:ext cx="1518750" cy="563282"/>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2315250" y="11290227"/>
            <a:ext cx="2227500" cy="563282"/>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4843463" y="11290227"/>
            <a:ext cx="1518750" cy="563282"/>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mj-lt"/>
          <a:ea typeface="+mj-ea"/>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90204" pitchFamily="34" charset="0"/>
        <a:buChar char="•"/>
        <a:defRPr sz="1200" u="none" strike="noStrike" kern="1200" cap="none" spc="150" normalizeH="0" baseline="0">
          <a:solidFill>
            <a:schemeClr val="tx1"/>
          </a:solidFill>
          <a:uFillTx/>
          <a:latin typeface="+mn-lt"/>
          <a:ea typeface="+mn-ea"/>
          <a:cs typeface="+mn-cs"/>
        </a:defRPr>
      </a:lvl1pPr>
      <a:lvl2pPr marL="514350" indent="-171450" algn="l" defTabSz="685800" rtl="0" eaLnBrk="1" fontAlgn="auto" latinLnBrk="0" hangingPunct="1">
        <a:lnSpc>
          <a:spcPct val="130000"/>
        </a:lnSpc>
        <a:spcBef>
          <a:spcPts val="0"/>
        </a:spcBef>
        <a:spcAft>
          <a:spcPts val="1000"/>
        </a:spcAft>
        <a:buFont typeface="Arial" panose="020B0604020202090204" pitchFamily="34" charset="0"/>
        <a:buChar char="•"/>
        <a:tabLst>
          <a:tab pos="1207135" algn="l"/>
        </a:tabLst>
        <a:defRPr sz="1200" u="none" strike="noStrike" kern="1200" cap="none" spc="150" normalizeH="0" baseline="0">
          <a:solidFill>
            <a:schemeClr val="tx1"/>
          </a:solidFill>
          <a:uFillTx/>
          <a:latin typeface="+mn-lt"/>
          <a:ea typeface="+mn-ea"/>
          <a:cs typeface="+mn-cs"/>
        </a:defRPr>
      </a:lvl2pPr>
      <a:lvl3pPr marL="857250" indent="-171450" algn="l" defTabSz="685800" rtl="0" eaLnBrk="1" fontAlgn="auto" latinLnBrk="0" hangingPunct="1">
        <a:lnSpc>
          <a:spcPct val="130000"/>
        </a:lnSpc>
        <a:spcBef>
          <a:spcPts val="0"/>
        </a:spcBef>
        <a:spcAft>
          <a:spcPts val="1000"/>
        </a:spcAft>
        <a:buFont typeface="Arial" panose="020B0604020202090204" pitchFamily="34" charset="0"/>
        <a:buChar char="•"/>
        <a:defRPr sz="1200" u="none" strike="noStrike" kern="1200" cap="none" spc="150" normalizeH="0" baseline="0">
          <a:solidFill>
            <a:schemeClr val="tx1"/>
          </a:solidFill>
          <a:uFillTx/>
          <a:latin typeface="+mn-lt"/>
          <a:ea typeface="+mn-ea"/>
          <a:cs typeface="+mn-cs"/>
        </a:defRPr>
      </a:lvl3pPr>
      <a:lvl4pPr marL="1200150" indent="-171450" algn="l" defTabSz="685800" rtl="0" eaLnBrk="1" fontAlgn="auto" latinLnBrk="0" hangingPunct="1">
        <a:lnSpc>
          <a:spcPct val="130000"/>
        </a:lnSpc>
        <a:spcBef>
          <a:spcPts val="0"/>
        </a:spcBef>
        <a:spcAft>
          <a:spcPts val="1000"/>
        </a:spcAft>
        <a:buFont typeface="Arial" panose="020B0604020202090204" pitchFamily="34" charset="0"/>
        <a:buChar char="•"/>
        <a:defRPr sz="1200" u="none" strike="noStrike" kern="1200" cap="none" spc="150" normalizeH="0" baseline="0">
          <a:solidFill>
            <a:schemeClr val="tx1"/>
          </a:solidFill>
          <a:uFillTx/>
          <a:latin typeface="+mn-lt"/>
          <a:ea typeface="+mn-ea"/>
          <a:cs typeface="+mn-cs"/>
        </a:defRPr>
      </a:lvl4pPr>
      <a:lvl5pPr marL="1543050" indent="-171450" algn="l" defTabSz="685800" rtl="0" eaLnBrk="1" fontAlgn="auto" latinLnBrk="0" hangingPunct="1">
        <a:lnSpc>
          <a:spcPct val="130000"/>
        </a:lnSpc>
        <a:spcBef>
          <a:spcPts val="0"/>
        </a:spcBef>
        <a:spcAft>
          <a:spcPts val="1000"/>
        </a:spcAft>
        <a:buFont typeface="Arial" panose="020B0604020202090204" pitchFamily="34" charset="0"/>
        <a:buChar char="•"/>
        <a:defRPr sz="1200" u="none" strike="noStrike" kern="1200" cap="none" spc="150" normalizeH="0" baseline="0">
          <a:solidFill>
            <a:schemeClr val="tx1"/>
          </a:solidFill>
          <a:uFillTx/>
          <a:latin typeface="+mn-lt"/>
          <a:ea typeface="+mn-ea"/>
          <a:cs typeface="+mn-cs"/>
        </a:defRPr>
      </a:lvl5pPr>
      <a:lvl6pPr marL="18859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3.xml"/><Relationship Id="rId4" Type="http://schemas.openxmlformats.org/officeDocument/2006/relationships/image" Target="../media/image3.png"/><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tags" Target="../tags/tag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68960" y="454660"/>
            <a:ext cx="4193540" cy="368300"/>
          </a:xfrm>
          <a:prstGeom prst="rect">
            <a:avLst/>
          </a:prstGeom>
          <a:noFill/>
        </p:spPr>
        <p:txBody>
          <a:bodyPr wrap="square" rtlCol="0">
            <a:spAutoFit/>
          </a:bodyPr>
          <a:lstStyle/>
          <a:p>
            <a:r>
              <a:rPr lang="zh-CN" altLang="en-US" b="1" u="sng" dirty="0">
                <a:latin typeface="腾祥铭宋简-W9" panose="01010104010101010101" charset="-122"/>
                <a:ea typeface="腾祥铭宋简-W9" panose="01010104010101010101" charset="-122"/>
                <a:cs typeface="腾祥铭宋简-W9" panose="01010104010101010101" charset="-122"/>
              </a:rPr>
              <a:t>会议资讯丨20</a:t>
            </a:r>
            <a:r>
              <a:rPr lang="en-US" altLang="zh-CN" b="1" u="sng" dirty="0">
                <a:latin typeface="腾祥铭宋简-W9" panose="01010104010101010101" charset="-122"/>
                <a:ea typeface="腾祥铭宋简-W9" panose="01010104010101010101" charset="-122"/>
                <a:cs typeface="腾祥铭宋简-W9" panose="01010104010101010101" charset="-122"/>
              </a:rPr>
              <a:t>21</a:t>
            </a:r>
            <a:r>
              <a:rPr lang="zh-CN" altLang="en-US" b="1" u="sng" dirty="0">
                <a:latin typeface="腾祥铭宋简-W9" panose="01010104010101010101" charset="-122"/>
                <a:ea typeface="腾祥铭宋简-W9" panose="01010104010101010101" charset="-122"/>
                <a:cs typeface="腾祥铭宋简-W9" panose="01010104010101010101" charset="-122"/>
              </a:rPr>
              <a:t>建筑史教学观摩交流会</a:t>
            </a:r>
            <a:endParaRPr lang="zh-CN" altLang="en-US" b="1" u="sng" dirty="0">
              <a:latin typeface="腾祥铭宋简-W9" panose="01010104010101010101" charset="-122"/>
              <a:ea typeface="腾祥铭宋简-W9" panose="01010104010101010101" charset="-122"/>
              <a:cs typeface="腾祥铭宋简-W9" panose="01010104010101010101" charset="-122"/>
            </a:endParaRPr>
          </a:p>
        </p:txBody>
      </p:sp>
      <p:sp>
        <p:nvSpPr>
          <p:cNvPr id="6" name="文本框 5"/>
          <p:cNvSpPr txBox="1"/>
          <p:nvPr/>
        </p:nvSpPr>
        <p:spPr>
          <a:xfrm>
            <a:off x="161925" y="2092325"/>
            <a:ext cx="6546850" cy="8816975"/>
          </a:xfrm>
          <a:prstGeom prst="rect">
            <a:avLst/>
          </a:prstGeom>
          <a:noFill/>
        </p:spPr>
        <p:txBody>
          <a:bodyPr wrap="square" rtlCol="0">
            <a:spAutoFit/>
          </a:bodyPr>
          <a:lstStyle/>
          <a:p>
            <a:pPr>
              <a:lnSpc>
                <a:spcPct val="150000"/>
              </a:lnSpc>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20</a:t>
            </a:r>
            <a:r>
              <a:rPr lang="en-US" altLang="zh-CN" sz="900" b="1" dirty="0">
                <a:latin typeface="腾祥铭宋简-W9" panose="01010104010101010101" charset="-122"/>
                <a:ea typeface="腾祥铭宋简-W9" panose="01010104010101010101" charset="-122"/>
                <a:cs typeface="腾祥铭宋简-W9" panose="01010104010101010101" charset="-122"/>
              </a:rPr>
              <a:t>21</a:t>
            </a:r>
            <a:r>
              <a:rPr lang="zh-CN" altLang="en-US" sz="900" b="1" dirty="0">
                <a:latin typeface="腾祥铭宋简-W9" panose="01010104010101010101" charset="-122"/>
                <a:ea typeface="腾祥铭宋简-W9" panose="01010104010101010101" charset="-122"/>
                <a:cs typeface="腾祥铭宋简-W9" panose="01010104010101010101" charset="-122"/>
              </a:rPr>
              <a:t>建筑史教学观摩交流会</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sym typeface="+mn-ea"/>
              </a:rPr>
              <a:t>经教育部高等学校建筑学专业教学指导分委会建筑历史工作委员会确定，昆明理工大学建筑与城市规划学院</a:t>
            </a:r>
            <a:r>
              <a:rPr lang="zh-CN" altLang="en-US" sz="900" dirty="0">
                <a:latin typeface="腾祥铭宋简-W9" panose="01010104010101010101" charset="-122"/>
                <a:ea typeface="腾祥铭宋简-W9" panose="01010104010101010101" charset="-122"/>
                <a:cs typeface="腾祥铭宋简-W9" panose="01010104010101010101" charset="-122"/>
              </a:rPr>
              <a:t>承办的“20</a:t>
            </a:r>
            <a:r>
              <a:rPr lang="en-US" altLang="zh-CN" sz="900" dirty="0">
                <a:latin typeface="腾祥铭宋简-W9" panose="01010104010101010101" charset="-122"/>
                <a:ea typeface="腾祥铭宋简-W9" panose="01010104010101010101" charset="-122"/>
                <a:cs typeface="腾祥铭宋简-W9" panose="01010104010101010101" charset="-122"/>
              </a:rPr>
              <a:t>21</a:t>
            </a:r>
            <a:r>
              <a:rPr lang="zh-CN" altLang="en-US" sz="900" dirty="0">
                <a:latin typeface="腾祥铭宋简-W9" panose="01010104010101010101" charset="-122"/>
                <a:ea typeface="腾祥铭宋简-W9" panose="01010104010101010101" charset="-122"/>
                <a:cs typeface="腾祥铭宋简-W9" panose="01010104010101010101" charset="-122"/>
              </a:rPr>
              <a:t>建筑史教学观摩交流会”暂定于20</a:t>
            </a:r>
            <a:r>
              <a:rPr lang="en-US" altLang="zh-CN" sz="900" dirty="0">
                <a:latin typeface="腾祥铭宋简-W9" panose="01010104010101010101" charset="-122"/>
                <a:ea typeface="腾祥铭宋简-W9" panose="01010104010101010101" charset="-122"/>
                <a:cs typeface="腾祥铭宋简-W9" panose="01010104010101010101" charset="-122"/>
              </a:rPr>
              <a:t>21</a:t>
            </a:r>
            <a:r>
              <a:rPr lang="zh-CN" altLang="en-US" sz="900" dirty="0">
                <a:latin typeface="腾祥铭宋简-W9" panose="01010104010101010101" charset="-122"/>
                <a:ea typeface="腾祥铭宋简-W9" panose="01010104010101010101" charset="-122"/>
                <a:cs typeface="腾祥铭宋简-W9" panose="01010104010101010101" charset="-122"/>
              </a:rPr>
              <a:t>年</a:t>
            </a:r>
            <a:r>
              <a:rPr lang="en-US" altLang="zh-CN" sz="900" dirty="0">
                <a:latin typeface="腾祥铭宋简-W9" panose="01010104010101010101" charset="-122"/>
                <a:ea typeface="腾祥铭宋简-W9" panose="01010104010101010101" charset="-122"/>
                <a:cs typeface="腾祥铭宋简-W9" panose="01010104010101010101" charset="-122"/>
              </a:rPr>
              <a:t>4</a:t>
            </a:r>
            <a:r>
              <a:rPr lang="zh-CN" altLang="en-US" sz="900" dirty="0">
                <a:latin typeface="腾祥铭宋简-W9" panose="01010104010101010101" charset="-122"/>
                <a:ea typeface="腾祥铭宋简-W9" panose="01010104010101010101" charset="-122"/>
                <a:cs typeface="腾祥铭宋简-W9" panose="01010104010101010101" charset="-122"/>
              </a:rPr>
              <a:t>月</a:t>
            </a:r>
            <a:r>
              <a:rPr lang="en-US" altLang="zh-CN" sz="900" dirty="0">
                <a:latin typeface="腾祥铭宋简-W9" panose="01010104010101010101" charset="-122"/>
                <a:ea typeface="腾祥铭宋简-W9" panose="01010104010101010101" charset="-122"/>
                <a:cs typeface="腾祥铭宋简-W9" panose="01010104010101010101" charset="-122"/>
              </a:rPr>
              <a:t>24</a:t>
            </a:r>
            <a:r>
              <a:rPr lang="zh-CN" altLang="en-US" sz="900" dirty="0">
                <a:latin typeface="腾祥铭宋简-W9" panose="01010104010101010101" charset="-122"/>
                <a:ea typeface="腾祥铭宋简-W9" panose="01010104010101010101" charset="-122"/>
                <a:cs typeface="腾祥铭宋简-W9" panose="01010104010101010101" charset="-122"/>
              </a:rPr>
              <a:t>日到</a:t>
            </a:r>
            <a:r>
              <a:rPr lang="en-US" altLang="zh-CN" sz="900" dirty="0">
                <a:latin typeface="腾祥铭宋简-W9" panose="01010104010101010101" charset="-122"/>
                <a:ea typeface="腾祥铭宋简-W9" panose="01010104010101010101" charset="-122"/>
                <a:cs typeface="腾祥铭宋简-W9" panose="01010104010101010101" charset="-122"/>
              </a:rPr>
              <a:t>25</a:t>
            </a:r>
            <a:r>
              <a:rPr lang="zh-CN" altLang="en-US" sz="900" dirty="0">
                <a:latin typeface="腾祥铭宋简-W9" panose="01010104010101010101" charset="-122"/>
                <a:ea typeface="腾祥铭宋简-W9" panose="01010104010101010101" charset="-122"/>
                <a:cs typeface="腾祥铭宋简-W9" panose="01010104010101010101" charset="-122"/>
              </a:rPr>
              <a:t>日在昆明理工大学召开。</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会议主旨</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旨在为全国从事建筑史教学的工作者搭建和提供交流平台，探索应对建筑学等相关学科专业人才培养的授课方式，交流科学先进、多元独特的教学体系和方法及教案。</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会议形式</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sym typeface="+mn-ea"/>
              </a:rPr>
              <a:t>本次会议特别邀请</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7</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位建筑史教学资深教师，以及</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10</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位由不同院校推荐的中青年教师，进行模拟教学及现场点评。</a:t>
            </a:r>
            <a:endParaRPr lang="en-US" altLang="zh-CN" sz="900" b="1" dirty="0">
              <a:latin typeface="腾祥铭宋简-W9" panose="01010104010101010101" charset="-122"/>
              <a:ea typeface="腾祥铭宋简-W9" panose="01010104010101010101" charset="-122"/>
              <a:cs typeface="腾祥铭宋简-W9" panose="01010104010101010101" charset="-122"/>
              <a:sym typeface="+mn-ea"/>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会议一天半，第一天分为上、下午两场，每场5位教师，每人30分钟授课演示，</a:t>
            </a:r>
            <a:r>
              <a:rPr lang="en-US" altLang="zh-CN" sz="900" dirty="0">
                <a:latin typeface="腾祥铭宋简-W9" panose="01010104010101010101" charset="-122"/>
                <a:ea typeface="腾祥铭宋简-W9" panose="01010104010101010101" charset="-122"/>
                <a:cs typeface="腾祥铭宋简-W9" panose="01010104010101010101" charset="-122"/>
              </a:rPr>
              <a:t>10~15</a:t>
            </a:r>
            <a:r>
              <a:rPr lang="zh-CN" altLang="en-US" sz="900" dirty="0">
                <a:latin typeface="腾祥铭宋简-W9" panose="01010104010101010101" charset="-122"/>
                <a:ea typeface="腾祥铭宋简-W9" panose="01010104010101010101" charset="-122"/>
                <a:cs typeface="腾祥铭宋简-W9" panose="01010104010101010101" charset="-122"/>
              </a:rPr>
              <a:t>分钟嘉宾点评及场下教师提问；第二天上午为教学会议总结与颁奖。</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另，会议采取免费开放的参与模式，诚挚欢迎高校从事建筑史或相关教学的教师报名参会。</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时间地点</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时间：暂定于</a:t>
            </a:r>
            <a:r>
              <a:rPr lang="en-US" altLang="zh-CN" sz="900" dirty="0">
                <a:latin typeface="腾祥铭宋简-W9" panose="01010104010101010101" charset="-122"/>
                <a:ea typeface="腾祥铭宋简-W9" panose="01010104010101010101" charset="-122"/>
                <a:cs typeface="腾祥铭宋简-W9" panose="01010104010101010101" charset="-122"/>
              </a:rPr>
              <a:t>2021</a:t>
            </a:r>
            <a:r>
              <a:rPr lang="zh-CN" altLang="en-US" sz="900" dirty="0">
                <a:latin typeface="腾祥铭宋简-W9" panose="01010104010101010101" charset="-122"/>
                <a:ea typeface="腾祥铭宋简-W9" panose="01010104010101010101" charset="-122"/>
                <a:cs typeface="腾祥铭宋简-W9" panose="01010104010101010101" charset="-122"/>
              </a:rPr>
              <a:t>年</a:t>
            </a:r>
            <a:r>
              <a:rPr lang="en-US" altLang="zh-CN" sz="900" dirty="0">
                <a:latin typeface="腾祥铭宋简-W9" panose="01010104010101010101" charset="-122"/>
                <a:ea typeface="腾祥铭宋简-W9" panose="01010104010101010101" charset="-122"/>
                <a:cs typeface="腾祥铭宋简-W9" panose="01010104010101010101" charset="-122"/>
              </a:rPr>
              <a:t>4</a:t>
            </a:r>
            <a:r>
              <a:rPr lang="zh-CN" altLang="en-US" sz="900" dirty="0">
                <a:latin typeface="腾祥铭宋简-W9" panose="01010104010101010101" charset="-122"/>
                <a:ea typeface="腾祥铭宋简-W9" panose="01010104010101010101" charset="-122"/>
                <a:cs typeface="腾祥铭宋简-W9" panose="01010104010101010101" charset="-122"/>
              </a:rPr>
              <a:t>月</a:t>
            </a:r>
            <a:r>
              <a:rPr lang="en-US" altLang="zh-CN" sz="900" dirty="0">
                <a:latin typeface="腾祥铭宋简-W9" panose="01010104010101010101" charset="-122"/>
                <a:ea typeface="腾祥铭宋简-W9" panose="01010104010101010101" charset="-122"/>
                <a:cs typeface="腾祥铭宋简-W9" panose="01010104010101010101" charset="-122"/>
              </a:rPr>
              <a:t>24</a:t>
            </a:r>
            <a:r>
              <a:rPr lang="zh-CN" altLang="en-US" sz="900" dirty="0">
                <a:latin typeface="腾祥铭宋简-W9" panose="01010104010101010101" charset="-122"/>
                <a:ea typeface="腾祥铭宋简-W9" panose="01010104010101010101" charset="-122"/>
                <a:cs typeface="腾祥铭宋简-W9" panose="01010104010101010101" charset="-122"/>
              </a:rPr>
              <a:t>日</a:t>
            </a:r>
            <a:r>
              <a:rPr lang="en-US" altLang="zh-CN" sz="900" dirty="0">
                <a:latin typeface="腾祥铭宋简-W9" panose="01010104010101010101" charset="-122"/>
                <a:ea typeface="腾祥铭宋简-W9" panose="01010104010101010101" charset="-122"/>
                <a:cs typeface="腾祥铭宋简-W9" panose="01010104010101010101" charset="-122"/>
              </a:rPr>
              <a:t>-25</a:t>
            </a:r>
            <a:r>
              <a:rPr lang="zh-CN" altLang="en-US" sz="900" dirty="0">
                <a:latin typeface="腾祥铭宋简-W9" panose="01010104010101010101" charset="-122"/>
                <a:ea typeface="腾祥铭宋简-W9" panose="01010104010101010101" charset="-122"/>
                <a:cs typeface="腾祥铭宋简-W9" panose="01010104010101010101" charset="-122"/>
              </a:rPr>
              <a:t>日</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sym typeface="+mn-ea"/>
              </a:rPr>
              <a:t>地点：昆明理工大学建筑与城市规划学院</a:t>
            </a:r>
            <a:endParaRPr lang="zh-CN" altLang="en-US" sz="900" dirty="0">
              <a:latin typeface="腾祥铭宋简-W9" panose="01010104010101010101" charset="-122"/>
              <a:ea typeface="腾祥铭宋简-W9" panose="01010104010101010101" charset="-122"/>
              <a:cs typeface="腾祥铭宋简-W9" panose="01010104010101010101" charset="-122"/>
              <a:sym typeface="+mn-ea"/>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点评嘉宾</a:t>
            </a:r>
            <a:r>
              <a:rPr lang="zh-CN" altLang="en-US" sz="900" b="1" dirty="0">
                <a:latin typeface="腾祥铭宋简-W9" panose="01010104010101010101" charset="-122"/>
                <a:ea typeface="腾祥铭宋简-W9" panose="01010104010101010101" charset="-122"/>
                <a:cs typeface="腾祥铭宋简-W9" panose="01010104010101010101" charset="-122"/>
                <a:sym typeface="+mn-ea"/>
              </a:rPr>
              <a:t>（按姓氏笔画排序）</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卢永毅    教授     同济大学</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刘松茯    教授     哈尔滨工业大学</a:t>
            </a:r>
            <a:endParaRPr lang="en-US" altLang="zh-CN"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李  东    执行主编 中国建筑工业出版社《中国建筑教育》</a:t>
            </a:r>
            <a:endParaRPr lang="en-US" altLang="zh-CN" sz="900" dirty="0">
              <a:solidFill>
                <a:prstClr val="black"/>
              </a:solidFill>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solidFill>
                  <a:prstClr val="black"/>
                </a:solidFill>
                <a:latin typeface="腾祥铭宋简-W9" panose="01010104010101010101" charset="-122"/>
                <a:ea typeface="腾祥铭宋简-W9" panose="01010104010101010101" charset="-122"/>
                <a:cs typeface="腾祥铭宋简-W9" panose="01010104010101010101" charset="-122"/>
              </a:rPr>
              <a:t>何俊萍    教授     昆明理工大学</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陈  薇    教授     东南大学</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赵  辰    教授     南京大学</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dirty="0">
                <a:latin typeface="腾祥铭宋简-W9" panose="01010104010101010101" charset="-122"/>
                <a:ea typeface="腾祥铭宋简-W9" panose="01010104010101010101" charset="-122"/>
                <a:cs typeface="腾祥铭宋简-W9" panose="01010104010101010101" charset="-122"/>
              </a:rPr>
              <a:t>贾  珺    教授     清华大学</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r>
              <a:rPr lang="en-US" altLang="zh-CN" sz="900" b="1" dirty="0">
                <a:latin typeface="腾祥铭宋简-W9" panose="01010104010101010101" charset="-122"/>
                <a:ea typeface="腾祥铭宋简-W9" panose="01010104010101010101" charset="-122"/>
                <a:cs typeface="腾祥铭宋简-W9" panose="01010104010101010101" charset="-122"/>
              </a:rPr>
              <a:t>·</a:t>
            </a:r>
            <a:r>
              <a:rPr lang="zh-CN" altLang="en-US" sz="900" b="1" dirty="0">
                <a:latin typeface="腾祥铭宋简-W9" panose="01010104010101010101" charset="-122"/>
                <a:ea typeface="腾祥铭宋简-W9" panose="01010104010101010101" charset="-122"/>
                <a:cs typeface="腾祥铭宋简-W9" panose="01010104010101010101" charset="-122"/>
              </a:rPr>
              <a:t>授课示范教师</a:t>
            </a:r>
            <a:r>
              <a:rPr lang="zh-CN" altLang="en-US" sz="900" b="1" dirty="0">
                <a:latin typeface="腾祥铭宋简-W9" panose="01010104010101010101" charset="-122"/>
                <a:ea typeface="腾祥铭宋简-W9" panose="01010104010101010101" charset="-122"/>
                <a:cs typeface="腾祥铭宋简-W9" panose="01010104010101010101" charset="-122"/>
                <a:sym typeface="+mn-ea"/>
              </a:rPr>
              <a:t>（按姓氏笔画排序）</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sym typeface="+mn-ea"/>
            </a:endParaRPr>
          </a:p>
          <a:p>
            <a:pPr>
              <a:lnSpc>
                <a:spcPct val="150000"/>
              </a:lnSpc>
            </a:pP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endParaRPr lang="zh-CN" altLang="en-US" sz="900" b="1"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endParaRPr lang="zh-CN" altLang="en-US" sz="900" b="1" dirty="0">
              <a:latin typeface="腾祥铭宋简-W9" panose="01010104010101010101" charset="-122"/>
              <a:ea typeface="腾祥铭宋简-W9" panose="01010104010101010101" charset="-122"/>
              <a:cs typeface="腾祥铭宋简-W9" panose="01010104010101010101" charset="-122"/>
            </a:endParaRPr>
          </a:p>
        </p:txBody>
      </p:sp>
      <p:graphicFrame>
        <p:nvGraphicFramePr>
          <p:cNvPr id="9" name="表格 8"/>
          <p:cNvGraphicFramePr/>
          <p:nvPr>
            <p:custDataLst>
              <p:tags r:id="rId1"/>
            </p:custDataLst>
          </p:nvPr>
        </p:nvGraphicFramePr>
        <p:xfrm>
          <a:off x="177799" y="8088630"/>
          <a:ext cx="6482715" cy="2172335"/>
        </p:xfrm>
        <a:graphic>
          <a:graphicData uri="http://schemas.openxmlformats.org/drawingml/2006/table">
            <a:tbl>
              <a:tblPr firstRow="1" bandRow="1">
                <a:tableStyleId>{5C22544A-7EE6-4342-B048-85BDC9FD1C3A}</a:tableStyleId>
              </a:tblPr>
              <a:tblGrid>
                <a:gridCol w="1202978"/>
                <a:gridCol w="1293124"/>
                <a:gridCol w="2313479"/>
                <a:gridCol w="1673134"/>
              </a:tblGrid>
              <a:tr h="197485">
                <a:tc>
                  <a:txBody>
                    <a:bodyPr/>
                    <a:lstStyle/>
                    <a:p>
                      <a:pPr indent="0" algn="ctr" fontAlgn="auto">
                        <a:buNone/>
                      </a:pPr>
                      <a:r>
                        <a:rPr lang="zh-CN" altLang="en-US" sz="900" b="0" dirty="0">
                          <a:solidFill>
                            <a:srgbClr val="000000"/>
                          </a:solidFill>
                          <a:latin typeface="腾祥铭宋简-W9" panose="01010104010101010101" charset="-122"/>
                          <a:ea typeface="腾祥铭宋简-W9" panose="01010104010101010101" charset="-122"/>
                        </a:rPr>
                        <a:t>授课人</a:t>
                      </a:r>
                      <a:endParaRPr lang="zh-CN" altLang="en-US" sz="900" b="0" dirty="0">
                        <a:solidFill>
                          <a:srgbClr val="000000"/>
                        </a:solidFill>
                        <a:latin typeface="腾祥铭宋简-W9" panose="01010104010101010101" charset="-122"/>
                        <a:ea typeface="腾祥铭宋简-W9" panose="01010104010101010101" charset="-122"/>
                      </a:endParaRP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fontAlgn="auto">
                        <a:buNone/>
                      </a:pPr>
                      <a:r>
                        <a:rPr lang="zh-CN" altLang="en-US" sz="900" b="0">
                          <a:solidFill>
                            <a:srgbClr val="000000"/>
                          </a:solidFill>
                          <a:latin typeface="腾祥铭宋简-W9" panose="01010104010101010101" charset="-122"/>
                          <a:ea typeface="腾祥铭宋简-W9" panose="01010104010101010101" charset="-122"/>
                        </a:rPr>
                        <a:t>职称</a:t>
                      </a:r>
                      <a:endParaRPr lang="zh-CN" altLang="en-US" sz="900" b="0">
                        <a:solidFill>
                          <a:srgbClr val="000000"/>
                        </a:solidFill>
                        <a:latin typeface="腾祥铭宋简-W9" panose="01010104010101010101" charset="-122"/>
                        <a:ea typeface="腾祥铭宋简-W9" panose="01010104010101010101" charset="-122"/>
                      </a:endParaRP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fontAlgn="auto">
                        <a:buNone/>
                      </a:pPr>
                      <a:r>
                        <a:rPr lang="zh-CN" altLang="en-US" sz="900" b="0">
                          <a:solidFill>
                            <a:srgbClr val="000000"/>
                          </a:solidFill>
                          <a:latin typeface="腾祥铭宋简-W9" panose="01010104010101010101" charset="-122"/>
                          <a:ea typeface="腾祥铭宋简-W9" panose="01010104010101010101" charset="-122"/>
                        </a:rPr>
                        <a:t>所在院校</a:t>
                      </a:r>
                      <a:endParaRPr lang="zh-CN" altLang="en-US" sz="900" b="0">
                        <a:solidFill>
                          <a:srgbClr val="000000"/>
                        </a:solidFill>
                        <a:latin typeface="腾祥铭宋简-W9" panose="01010104010101010101" charset="-122"/>
                        <a:ea typeface="腾祥铭宋简-W9" panose="01010104010101010101" charset="-122"/>
                      </a:endParaRP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indent="0" algn="ctr" fontAlgn="auto">
                        <a:buNone/>
                      </a:pPr>
                      <a:r>
                        <a:rPr lang="zh-CN" altLang="en-US" sz="900" b="0">
                          <a:solidFill>
                            <a:srgbClr val="000000"/>
                          </a:solidFill>
                          <a:latin typeface="腾祥铭宋简-W9" panose="01010104010101010101" charset="-122"/>
                          <a:ea typeface="腾祥铭宋简-W9" panose="01010104010101010101" charset="-122"/>
                        </a:rPr>
                        <a:t>主讲课程方向</a:t>
                      </a:r>
                      <a:endParaRPr lang="zh-CN" altLang="en-US" sz="900" b="0">
                        <a:solidFill>
                          <a:srgbClr val="000000"/>
                        </a:solidFill>
                        <a:latin typeface="腾祥铭宋简-W9" panose="01010104010101010101" charset="-122"/>
                        <a:ea typeface="腾祥铭宋简-W9" panose="01010104010101010101" charset="-122"/>
                      </a:endParaRP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王伟</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讲师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沈阳建筑大学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中外建筑史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王雷</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讲师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浙江大学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外建史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孙璨</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讲师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南京工业大学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李路珂</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副教授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清华大学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李颖春</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副教授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同济大学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冷天</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副教授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南京大学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近代史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沈旸</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副教授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东南大学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张力智</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副教授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哈工大深圳分校</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中建史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陈芬芳</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讲师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华侨大学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园林史</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97485">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曾巧巧</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讲师</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a:solidFill>
                            <a:srgbClr val="000000"/>
                          </a:solidFill>
                          <a:effectLst/>
                          <a:latin typeface="仿宋" panose="02010609060101010101" pitchFamily="49" charset="-122"/>
                          <a:ea typeface="仿宋" panose="02010609060101010101" pitchFamily="49" charset="-122"/>
                        </a:rPr>
                        <a:t>昆明理工大学</a:t>
                      </a:r>
                      <a:endParaRPr lang="zh-CN" altLang="en-US" sz="900" b="1" i="0" u="none" strike="noStrike">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ctr" rtl="0" fontAlgn="ctr"/>
                      <a:r>
                        <a:rPr lang="zh-CN" altLang="en-US" sz="900" b="1" i="0" u="none" strike="noStrike" dirty="0">
                          <a:solidFill>
                            <a:srgbClr val="000000"/>
                          </a:solidFill>
                          <a:effectLst/>
                          <a:latin typeface="仿宋" panose="02010609060101010101" pitchFamily="49" charset="-122"/>
                          <a:ea typeface="仿宋" panose="02010609060101010101" pitchFamily="49" charset="-122"/>
                        </a:rPr>
                        <a:t>外建史</a:t>
                      </a:r>
                      <a:endParaRPr lang="zh-CN" altLang="en-US" sz="900" b="1" i="0" u="none" strike="noStrike" dirty="0">
                        <a:solidFill>
                          <a:srgbClr val="000000"/>
                        </a:solidFill>
                        <a:effectLst/>
                        <a:latin typeface="仿宋" panose="02010609060101010101" pitchFamily="49" charset="-122"/>
                        <a:ea typeface="仿宋" panose="02010609060101010101" pitchFamily="49" charset="-122"/>
                      </a:endParaRPr>
                    </a:p>
                  </a:txBody>
                  <a:tcPr marL="4763" marR="4763" marT="4763"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50" name="图片 49"/>
          <p:cNvPicPr>
            <a:picLocks noChangeAspect="1"/>
          </p:cNvPicPr>
          <p:nvPr/>
        </p:nvPicPr>
        <p:blipFill>
          <a:blip r:embed="rId2">
            <a:extLst>
              <a:ext uri="{BEBA8EAE-BF5A-486C-A8C5-ECC9F3942E4B}">
                <a14:imgProps xmlns:a14="http://schemas.microsoft.com/office/drawing/2010/main">
                  <a14:imgLayer r:embed="rId3">
                    <a14:imgEffect>
                      <a14:brightnessContrast bright="-4000"/>
                    </a14:imgEffect>
                    <a14:imgEffect>
                      <a14:saturation sat="0"/>
                    </a14:imgEffect>
                    <a14:imgEffect>
                      <a14:sharpenSoften amount="13000"/>
                    </a14:imgEffect>
                  </a14:imgLayer>
                </a14:imgProps>
              </a:ext>
            </a:extLst>
          </a:blip>
          <a:stretch>
            <a:fillRect/>
          </a:stretch>
        </p:blipFill>
        <p:spPr>
          <a:xfrm>
            <a:off x="4878070" y="471170"/>
            <a:ext cx="1782445" cy="1393825"/>
          </a:xfrm>
          <a:prstGeom prst="rect">
            <a:avLst/>
          </a:prstGeom>
        </p:spPr>
      </p:pic>
      <p:pic>
        <p:nvPicPr>
          <p:cNvPr id="44" name="图片 43"/>
          <p:cNvPicPr>
            <a:picLocks noChangeAspect="1"/>
          </p:cNvPicPr>
          <p:nvPr/>
        </p:nvPicPr>
        <p:blipFill>
          <a:blip r:embed="rId4"/>
          <a:stretch>
            <a:fillRect/>
          </a:stretch>
        </p:blipFill>
        <p:spPr>
          <a:xfrm>
            <a:off x="215265" y="408940"/>
            <a:ext cx="291465" cy="337185"/>
          </a:xfrm>
          <a:prstGeom prst="rect">
            <a:avLst/>
          </a:prstGeom>
        </p:spPr>
      </p:pic>
      <p:grpSp>
        <p:nvGrpSpPr>
          <p:cNvPr id="11" name="组合 10"/>
          <p:cNvGrpSpPr/>
          <p:nvPr/>
        </p:nvGrpSpPr>
        <p:grpSpPr>
          <a:xfrm>
            <a:off x="45085" y="1899285"/>
            <a:ext cx="6769735" cy="80010"/>
            <a:chOff x="71" y="2721"/>
            <a:chExt cx="10661" cy="126"/>
          </a:xfrm>
        </p:grpSpPr>
        <p:cxnSp>
          <p:nvCxnSpPr>
            <p:cNvPr id="2" name="直接连接符 1"/>
            <p:cNvCxnSpPr/>
            <p:nvPr/>
          </p:nvCxnSpPr>
          <p:spPr>
            <a:xfrm>
              <a:off x="71" y="2847"/>
              <a:ext cx="10444" cy="0"/>
            </a:xfrm>
            <a:prstGeom prst="line">
              <a:avLst/>
            </a:prstGeom>
            <a:ln w="3175"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flipV="1">
              <a:off x="10604" y="2721"/>
              <a:ext cx="129" cy="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 name="组合 9"/>
          <p:cNvGrpSpPr/>
          <p:nvPr/>
        </p:nvGrpSpPr>
        <p:grpSpPr>
          <a:xfrm>
            <a:off x="29845" y="10472420"/>
            <a:ext cx="6774815" cy="80010"/>
            <a:chOff x="64" y="16568"/>
            <a:chExt cx="10669" cy="126"/>
          </a:xfrm>
        </p:grpSpPr>
        <p:cxnSp>
          <p:nvCxnSpPr>
            <p:cNvPr id="3" name="直接连接符 2"/>
            <p:cNvCxnSpPr/>
            <p:nvPr/>
          </p:nvCxnSpPr>
          <p:spPr>
            <a:xfrm>
              <a:off x="289" y="16678"/>
              <a:ext cx="10444" cy="0"/>
            </a:xfrm>
            <a:prstGeom prst="line">
              <a:avLst/>
            </a:prstGeom>
            <a:ln w="3175"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flipV="1">
              <a:off x="64" y="16568"/>
              <a:ext cx="129" cy="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183515" y="942975"/>
            <a:ext cx="4728210" cy="922020"/>
          </a:xfrm>
          <a:prstGeom prst="rect">
            <a:avLst/>
          </a:prstGeom>
          <a:noFill/>
        </p:spPr>
        <p:txBody>
          <a:bodyPr wrap="square" rtlCol="0" anchor="t">
            <a:spAutoFit/>
          </a:bodyPr>
          <a:lstStyle/>
          <a:p>
            <a:pPr algn="l">
              <a:lnSpc>
                <a:spcPct val="150000"/>
              </a:lnSpc>
              <a:buClrTx/>
              <a:buSzTx/>
              <a:buFontTx/>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主办单位：</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教育部高等学校建筑学专业教学指导分委会建筑历史工作委员会</a:t>
            </a:r>
            <a:endParaRPr lang="en-US" altLang="zh-CN"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承办单位</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：昆明理工大学建筑与城市规划学院</a:t>
            </a:r>
            <a:endParaRPr lang="zh-CN" altLang="en-US" sz="900" dirty="0">
              <a:latin typeface="腾祥铭宋简-W9" panose="01010104010101010101" charset="-122"/>
              <a:ea typeface="腾祥铭宋简-W9" panose="01010104010101010101" charset="-122"/>
              <a:cs typeface="腾祥铭宋简-W9" panose="01010104010101010101" charset="-122"/>
              <a:sym typeface="+mn-ea"/>
            </a:endParaRPr>
          </a:p>
          <a:p>
            <a:pPr>
              <a:lnSpc>
                <a:spcPct val="150000"/>
              </a:lnSpc>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时间：</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暂定于</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2021</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年</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4</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月</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24</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日到</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25</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日</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地点：</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云南省昆明市呈贡区景明南路</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727</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号昆明理工大学 </a:t>
            </a:r>
            <a:endParaRPr lang="zh-CN" altLang="en-US" sz="900" dirty="0">
              <a:latin typeface="腾祥铭宋简-W9" panose="01010104010101010101" charset="-122"/>
              <a:ea typeface="腾祥铭宋简-W9" panose="01010104010101010101" charset="-122"/>
              <a:cs typeface="腾祥铭宋简-W9" panose="01010104010101010101" charset="-122"/>
              <a:sym typeface="+mn-ea"/>
            </a:endParaRPr>
          </a:p>
        </p:txBody>
      </p:sp>
      <p:sp>
        <p:nvSpPr>
          <p:cNvPr id="5" name="文本框 4"/>
          <p:cNvSpPr txBox="1"/>
          <p:nvPr/>
        </p:nvSpPr>
        <p:spPr>
          <a:xfrm>
            <a:off x="197485" y="10720070"/>
            <a:ext cx="6480175" cy="1060450"/>
          </a:xfrm>
          <a:prstGeom prst="rect">
            <a:avLst/>
          </a:prstGeom>
          <a:noFill/>
        </p:spPr>
        <p:txBody>
          <a:bodyPr wrap="square" rtlCol="0">
            <a:spAutoFit/>
          </a:bodyPr>
          <a:lstStyle/>
          <a:p>
            <a:pPr algn="l">
              <a:lnSpc>
                <a:spcPct val="150000"/>
              </a:lnSpc>
              <a:buClrTx/>
              <a:buSzTx/>
              <a:buFontTx/>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主办单位：</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教育部高等学校建筑学专业教学指导分委会建筑历史工作委员会</a:t>
            </a:r>
            <a:endParaRPr lang="en-US" altLang="zh-CN" sz="900" dirty="0">
              <a:latin typeface="腾祥铭宋简-W9" panose="01010104010101010101" charset="-122"/>
              <a:ea typeface="腾祥铭宋简-W9" panose="01010104010101010101" charset="-122"/>
              <a:cs typeface="腾祥铭宋简-W9" panose="01010104010101010101" charset="-122"/>
            </a:endParaRPr>
          </a:p>
          <a:p>
            <a:pPr>
              <a:lnSpc>
                <a:spcPct val="150000"/>
              </a:lnSpc>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承办单位</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：昆明理工大学建筑与城市规划学院</a:t>
            </a:r>
            <a:endParaRPr lang="zh-CN" altLang="en-US" sz="900" b="1" dirty="0">
              <a:latin typeface="腾祥铭宋简-W9" panose="01010104010101010101" charset="-122"/>
              <a:ea typeface="腾祥铭宋简-W9" panose="01010104010101010101" charset="-122"/>
              <a:cs typeface="腾祥铭宋简-W9" panose="01010104010101010101" charset="-122"/>
            </a:endParaRPr>
          </a:p>
          <a:p>
            <a:pPr algn="l">
              <a:lnSpc>
                <a:spcPct val="150000"/>
              </a:lnSpc>
              <a:buClrTx/>
              <a:buSzTx/>
              <a:buFontTx/>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通联人：</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曾巧巧 </a:t>
            </a:r>
            <a:r>
              <a:rPr lang="en-US" altLang="zh-CN" sz="900" dirty="0">
                <a:latin typeface="腾祥铭宋简-W9" panose="01010104010101010101" charset="-122"/>
                <a:ea typeface="腾祥铭宋简-W9" panose="01010104010101010101" charset="-122"/>
                <a:cs typeface="腾祥铭宋简-W9" panose="01010104010101010101" charset="-122"/>
                <a:sym typeface="+mn-ea"/>
              </a:rPr>
              <a:t>  </a:t>
            </a:r>
            <a:r>
              <a:rPr lang="zh-CN" altLang="en-US" sz="900" dirty="0">
                <a:latin typeface="腾祥铭宋简-W9" panose="01010104010101010101" charset="-122"/>
                <a:ea typeface="腾祥铭宋简-W9" panose="01010104010101010101" charset="-122"/>
                <a:cs typeface="腾祥铭宋简-W9" panose="01010104010101010101" charset="-122"/>
                <a:sym typeface="+mn-ea"/>
              </a:rPr>
              <a:t>张婕 </a:t>
            </a:r>
            <a:endParaRPr lang="zh-CN" altLang="en-US" sz="900" dirty="0">
              <a:latin typeface="腾祥铭宋简-W9" panose="01010104010101010101" charset="-122"/>
              <a:ea typeface="腾祥铭宋简-W9" panose="01010104010101010101" charset="-122"/>
              <a:cs typeface="腾祥铭宋简-W9" panose="01010104010101010101" charset="-122"/>
            </a:endParaRPr>
          </a:p>
          <a:p>
            <a:pPr lvl="0">
              <a:lnSpc>
                <a:spcPct val="150000"/>
              </a:lnSpc>
            </a:pPr>
            <a:r>
              <a:rPr lang="zh-CN" altLang="en-US" sz="900" b="1" dirty="0">
                <a:latin typeface="腾祥铭宋简-W9" panose="01010104010101010101" charset="-122"/>
                <a:ea typeface="腾祥铭宋简-W9" panose="01010104010101010101" charset="-122"/>
                <a:cs typeface="腾祥铭宋简-W9" panose="01010104010101010101" charset="-122"/>
                <a:sym typeface="+mn-ea"/>
              </a:rPr>
              <a:t>会议邮箱：</a:t>
            </a:r>
            <a:r>
              <a:rPr lang="zh-CN" altLang="en-US" sz="900" b="1" dirty="0">
                <a:solidFill>
                  <a:prstClr val="black"/>
                </a:solidFill>
                <a:latin typeface="腾祥铭宋简-W9" panose="01010104010101010101" charset="-122"/>
                <a:ea typeface="腾祥铭宋简-W9" panose="01010104010101010101" charset="-122"/>
                <a:cs typeface="腾祥铭宋简-W9" panose="01010104010101010101" charset="-122"/>
                <a:sym typeface="+mn-ea"/>
              </a:rPr>
              <a:t> </a:t>
            </a:r>
            <a:r>
              <a:rPr lang="en-US" altLang="zh-CN" sz="900" dirty="0">
                <a:solidFill>
                  <a:srgbClr val="333333"/>
                </a:solidFill>
                <a:latin typeface="腾祥铭宋简-W9" panose="01010104010101010101" charset="-122"/>
                <a:ea typeface="腾祥铭宋简-W9" panose="01010104010101010101" charset="-122"/>
                <a:cs typeface="腾祥铭宋简-W9" panose="01010104010101010101" charset="-122"/>
                <a:sym typeface="+mn-ea"/>
              </a:rPr>
              <a:t>2020archis@sina.com</a:t>
            </a:r>
            <a:endParaRPr lang="zh-CN" altLang="en-US" sz="900" b="1" dirty="0">
              <a:latin typeface="腾祥铭宋简-W9" panose="01010104010101010101" charset="-122"/>
              <a:ea typeface="腾祥铭宋简-W9" panose="01010104010101010101" charset="-122"/>
              <a:cs typeface="腾祥铭宋简-W9" panose="01010104010101010101" charset="-122"/>
            </a:endParaRPr>
          </a:p>
          <a:p>
            <a:endParaRPr lang="zh-CN" altLang="en-US" sz="900" dirty="0"/>
          </a:p>
        </p:txBody>
      </p:sp>
    </p:spTree>
    <p:custDataLst>
      <p:tags r:id="rId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TABLE_BEAUTIFY" val="smartTable{5f35d42c-3d7c-412a-836b-9b1661ace224}"/>
</p:tagLst>
</file>

<file path=ppt/tags/tag63.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928</Words>
  <Application>WPS 演示</Application>
  <PresentationFormat>宽屏</PresentationFormat>
  <Paragraphs>141</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方正书宋_GBK</vt:lpstr>
      <vt:lpstr>Wingdings</vt:lpstr>
      <vt:lpstr>微软雅黑</vt:lpstr>
      <vt:lpstr>汉仪旗黑</vt:lpstr>
      <vt:lpstr>腾祥铭宋简-W9</vt:lpstr>
      <vt:lpstr>仿宋</vt:lpstr>
      <vt:lpstr>方正仿宋_GBK</vt:lpstr>
      <vt:lpstr>宋体</vt:lpstr>
      <vt:lpstr>Arial Unicode MS</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HOUYANAN</dc:creator>
  <cp:lastModifiedBy>zengqiaoqiao</cp:lastModifiedBy>
  <cp:revision>83</cp:revision>
  <dcterms:created xsi:type="dcterms:W3CDTF">2020-12-22T08:32:35Z</dcterms:created>
  <dcterms:modified xsi:type="dcterms:W3CDTF">2020-12-22T08:32:35Z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2052-3.0.2.4882</vt:lpwstr>
  </property>
</Properties>
</file>